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webextensions/webextension1.xml" ContentType="application/vnd.ms-office.webextension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61" r:id="rId2"/>
  </p:sldMasterIdLst>
  <p:notesMasterIdLst>
    <p:notesMasterId r:id="rId11"/>
  </p:notesMasterIdLst>
  <p:handoutMasterIdLst>
    <p:handoutMasterId r:id="rId12"/>
  </p:handoutMasterIdLst>
  <p:sldIdLst>
    <p:sldId id="257" r:id="rId3"/>
    <p:sldId id="337" r:id="rId4"/>
    <p:sldId id="324" r:id="rId5"/>
    <p:sldId id="320" r:id="rId6"/>
    <p:sldId id="325" r:id="rId7"/>
    <p:sldId id="321" r:id="rId8"/>
    <p:sldId id="322" r:id="rId9"/>
    <p:sldId id="327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4C6A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>
      <p:cViewPr varScale="1">
        <p:scale>
          <a:sx n="84" d="100"/>
          <a:sy n="84" d="100"/>
        </p:scale>
        <p:origin x="10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2F7536B-3A36-4E97-8B54-DF6376C9F2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6706534-4BCD-4418-8B8F-374DB1C267C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F2DC5897-9809-41AE-8760-BA6855CDE50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B28833EB-9984-4BAF-9D4C-784D4BCCA73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B0CE758-0726-4F7F-AC40-6D5238FC4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6B6431-5BE5-4F58-A030-374D9938DA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BAC57A8-136C-4FC6-B186-7661EDC676F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C13E8BC-7C98-4B18-A289-6B003E480D4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11F58ECF-535B-4D1B-AA7A-9CFBD93309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BFBBFBAE-CAA2-4E18-B028-78B131D2583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65D115A5-4025-4657-9CF5-63152081B8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9C0BB3D-D068-414F-9C09-5DD8831C83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03507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DEBE74A-8B76-4BC7-928F-80EF5ABB112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ADB4C048-2D26-41A2-B0AE-1B64DF96E4DE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224159320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EE655DD-24FB-4ED2-9471-594E3AD18F4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1CB6BD52-3C87-4A76-A347-07D1A393997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347038088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17891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72531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925445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955802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139353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343476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211614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4518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211466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833325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236386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203858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F236D88-FAD7-41CE-838A-8FFF7ABAEAB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C4B11B2C-63E8-46D2-BA10-C330C1FA4732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172395603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2BE8C5B-93A2-4B3D-BEB1-90AF31D511D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255916F2-141A-4AF3-AC9E-A29566BC6C62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243528243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4673A5A-9068-47C9-A549-CA1239E290B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B9C0E84A-179E-4F90-9A05-3B104B4CE1CB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155044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26AB5DD7-6387-437B-A95A-611696F40EF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B55A2D02-512C-409C-BCC7-380C7926A3B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415950086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848450D-3E9B-405E-A39C-BF97B89006F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262688D5-3A2E-4D16-BB09-72BBE408C62C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239307762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A0FEF26-8B35-4A27-AE02-2D4E83F490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504FE05D-BECE-4C18-89FF-79041CB91578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106616414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D0A9F33-0EA9-4F63-AA8B-4A443E7E06A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229350"/>
            <a:ext cx="8229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A2B42A38-4281-47E9-AAC0-ADF31B1A58CD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</p:spTree>
    <p:extLst>
      <p:ext uri="{BB962C8B-B14F-4D97-AF65-F5344CB8AC3E}">
        <p14:creationId xmlns:p14="http://schemas.microsoft.com/office/powerpoint/2010/main" val="1209402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E075B9-B4A3-4BB0-B0FD-0C66AA899E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 bullet text</a:t>
            </a:r>
          </a:p>
          <a:p>
            <a:pPr lvl="2"/>
            <a:r>
              <a:rPr lang="en-US" altLang="en-US"/>
              <a:t>Third level bullet text</a:t>
            </a:r>
          </a:p>
          <a:p>
            <a:pPr lvl="3"/>
            <a:r>
              <a:rPr lang="en-US" altLang="en-US"/>
              <a:t> Fourth level bullet text</a:t>
            </a:r>
          </a:p>
          <a:p>
            <a:pPr lvl="4"/>
            <a:r>
              <a:rPr lang="en-US" altLang="en-US"/>
              <a:t>Fifth level bullet text</a:t>
            </a:r>
          </a:p>
          <a:p>
            <a:pPr lvl="1"/>
            <a:endParaRPr lang="en-US" altLang="en-US"/>
          </a:p>
          <a:p>
            <a:pPr lvl="2"/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50D361B-57CE-4D7A-B35C-E051A4FF4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Line 8">
            <a:extLst>
              <a:ext uri="{FF2B5EF4-FFF2-40B4-BE49-F238E27FC236}">
                <a16:creationId xmlns:a16="http://schemas.microsoft.com/office/drawing/2014/main" id="{34136696-7B78-4817-B9B1-23E1C5284FA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55" r:id="rId1"/>
    <p:sldLayoutId id="2147485044" r:id="rId2"/>
    <p:sldLayoutId id="2147485056" r:id="rId3"/>
    <p:sldLayoutId id="2147485057" r:id="rId4"/>
    <p:sldLayoutId id="2147485058" r:id="rId5"/>
    <p:sldLayoutId id="2147485059" r:id="rId6"/>
    <p:sldLayoutId id="2147485060" r:id="rId7"/>
    <p:sldLayoutId id="2147485061" r:id="rId8"/>
    <p:sldLayoutId id="2147485062" r:id="rId9"/>
    <p:sldLayoutId id="2147485063" r:id="rId10"/>
    <p:sldLayoutId id="2147485064" r:id="rId11"/>
  </p:sldLayoutIdLst>
  <p:transition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8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A3D8156-7281-4C13-8237-9662B10CA5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 bullet text</a:t>
            </a:r>
          </a:p>
          <a:p>
            <a:pPr lvl="2"/>
            <a:r>
              <a:rPr lang="en-US" altLang="en-US"/>
              <a:t>Third level bullet text</a:t>
            </a:r>
          </a:p>
          <a:p>
            <a:pPr lvl="3"/>
            <a:r>
              <a:rPr lang="en-US" altLang="en-US"/>
              <a:t> Fourth level bullet text</a:t>
            </a:r>
          </a:p>
          <a:p>
            <a:pPr lvl="4"/>
            <a:r>
              <a:rPr lang="en-US" altLang="en-US"/>
              <a:t>Fifth level bullet text</a:t>
            </a:r>
          </a:p>
          <a:p>
            <a:pPr lvl="1"/>
            <a:endParaRPr lang="en-US" altLang="en-US"/>
          </a:p>
          <a:p>
            <a:pPr lvl="2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3B9073B-3754-41D2-BEE6-7B3D430DE9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Box 13">
            <a:extLst>
              <a:ext uri="{FF2B5EF4-FFF2-40B4-BE49-F238E27FC236}">
                <a16:creationId xmlns:a16="http://schemas.microsoft.com/office/drawing/2014/main" id="{48CFF92A-D09B-48B6-B167-A0917F771FF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458200" y="60325"/>
            <a:ext cx="609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latin typeface="Garamond" panose="02020404030301010803" pitchFamily="18" charset="0"/>
              </a:rPr>
              <a:t>1.1.2.G1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65" r:id="rId1"/>
    <p:sldLayoutId id="2147485045" r:id="rId2"/>
    <p:sldLayoutId id="2147485046" r:id="rId3"/>
    <p:sldLayoutId id="2147485047" r:id="rId4"/>
    <p:sldLayoutId id="2147485048" r:id="rId5"/>
    <p:sldLayoutId id="2147485049" r:id="rId6"/>
    <p:sldLayoutId id="2147485050" r:id="rId7"/>
    <p:sldLayoutId id="2147485051" r:id="rId8"/>
    <p:sldLayoutId id="2147485052" r:id="rId9"/>
    <p:sldLayoutId id="2147485053" r:id="rId10"/>
    <p:sldLayoutId id="2147485054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8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4DD57C7-FBF8-4782-83AC-930843D4AED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Chapter 6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0B42BE6-1C5D-4532-8C06-3A4CF7E2639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Employee Benefits</a:t>
            </a:r>
          </a:p>
        </p:txBody>
      </p:sp>
      <p:pic>
        <p:nvPicPr>
          <p:cNvPr id="16388" name="Picture 10" descr="MCj04316290000[1]">
            <a:extLst>
              <a:ext uri="{FF2B5EF4-FFF2-40B4-BE49-F238E27FC236}">
                <a16:creationId xmlns:a16="http://schemas.microsoft.com/office/drawing/2014/main" id="{8687BC4E-B207-4624-B1C0-6F8A11D8C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962400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A34AF-C924-4773-8986-ECC149B4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56EA9-1E75-4882-895C-A03714261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Employee Benefits:  </a:t>
            </a:r>
            <a:r>
              <a:rPr lang="en-US" altLang="en-US" dirty="0">
                <a:ea typeface="ＭＳ Ｐゴシック" panose="020B0600070205080204" pitchFamily="34" charset="-128"/>
              </a:rPr>
              <a:t>includes all compensation other than hourly wages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32689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9F6A4-C257-4C1D-8020-D0BB0CB30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kind of benefits are offered?</a:t>
            </a:r>
          </a:p>
        </p:txBody>
      </p:sp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9" name="Content Placeholder 8" title="Poll Everywhere">
                <a:extLst>
                  <a:ext uri="{FF2B5EF4-FFF2-40B4-BE49-F238E27FC236}">
                    <a16:creationId xmlns:a16="http://schemas.microsoft.com/office/drawing/2014/main" id="{6DD126FD-1378-4CE1-8122-58D8A3358DFF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457200" y="1905000"/>
              <a:ext cx="8077200" cy="44958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9" name="Content Placeholder 8" title="Poll Everywhere">
                <a:extLst>
                  <a:ext uri="{FF2B5EF4-FFF2-40B4-BE49-F238E27FC236}">
                    <a16:creationId xmlns:a16="http://schemas.microsoft.com/office/drawing/2014/main" id="{6DD126FD-1378-4CE1-8122-58D8A3358DF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7200" y="1905000"/>
                <a:ext cx="8077200" cy="449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7063746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FA424CBF-CA34-4193-A75D-D8905EEB24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Employee Benefits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26CA86DD-CDD0-4C8B-ACF2-CBFAD3EF24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2844" y="1524000"/>
            <a:ext cx="8071556" cy="5009444"/>
          </a:xfrm>
        </p:spPr>
        <p:txBody>
          <a:bodyPr/>
          <a:lstStyle/>
          <a:p>
            <a:r>
              <a:rPr lang="en-US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Employee Benefits:  </a:t>
            </a:r>
            <a:r>
              <a:rPr lang="en-US" altLang="en-US" dirty="0">
                <a:ea typeface="ＭＳ Ｐゴシック" panose="020B0600070205080204" pitchFamily="34" charset="-128"/>
              </a:rPr>
              <a:t>includes all compensation other than hourly wages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Many benefits beyond a paycheck are offered to full time employees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Some Parttime employees - </a:t>
            </a:r>
            <a:endParaRPr lang="en-US" altLang="en-US" sz="32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Companies compete for employees w/ benefit and incentive packages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 dirty="0">
                <a:ea typeface="ＭＳ Ｐゴシック" panose="020B0600070205080204" pitchFamily="34" charset="-128"/>
              </a:rPr>
              <a:t>Can add an additional 20%-28% more to your wage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4599C-3384-4978-BB4F-1A09D7C17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89" y="685800"/>
            <a:ext cx="8077200" cy="914400"/>
          </a:xfrm>
        </p:spPr>
        <p:txBody>
          <a:bodyPr/>
          <a:lstStyle/>
          <a:p>
            <a:r>
              <a:rPr lang="en-US" dirty="0"/>
              <a:t>Two Employee Benefit Classifications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B705B-62A5-4AB2-AB32-A6BF73434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0" lvl="2" indent="-457200">
              <a:buFont typeface="Copperplate Gothic Light" panose="020E0507020206020404" pitchFamily="34" charset="0"/>
              <a:buAutoNum type="arabicPeriod"/>
            </a:pPr>
            <a:r>
              <a:rPr lang="en-US" altLang="en-US" sz="3600" dirty="0">
                <a:ea typeface="ＭＳ Ｐゴシック" panose="020B0600070205080204" pitchFamily="34" charset="-128"/>
              </a:rPr>
              <a:t>Statutory Benefits</a:t>
            </a:r>
          </a:p>
          <a:p>
            <a:pPr marL="1371600" lvl="2" indent="-457200">
              <a:buFont typeface="Copperplate Gothic Light" panose="020E0507020206020404" pitchFamily="34" charset="0"/>
              <a:buAutoNum type="arabicPeriod"/>
            </a:pPr>
            <a:r>
              <a:rPr lang="en-US" altLang="en-US" sz="3600" dirty="0">
                <a:ea typeface="ＭＳ Ｐゴシック" panose="020B0600070205080204" pitchFamily="34" charset="-128"/>
              </a:rPr>
              <a:t>Discretionary Benefits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7827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67C22BD9-5F81-4222-AB3E-030D32E77E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Statutory Benefits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9BDF94C8-1CF3-41EF-9B98-27C0BF8437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6563" y="1600200"/>
            <a:ext cx="8077200" cy="44958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Mandatory or required to give by law</a:t>
            </a:r>
          </a:p>
        </p:txBody>
      </p:sp>
      <p:pic>
        <p:nvPicPr>
          <p:cNvPr id="20484" name="Picture 4">
            <a:extLst>
              <a:ext uri="{FF2B5EF4-FFF2-40B4-BE49-F238E27FC236}">
                <a16:creationId xmlns:a16="http://schemas.microsoft.com/office/drawing/2014/main" id="{AD1399CF-9264-410C-A0F1-B98BD1ACC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3" t="31259" r="33920" b="15408"/>
          <a:stretch>
            <a:fillRect/>
          </a:stretch>
        </p:blipFill>
        <p:spPr bwMode="auto">
          <a:xfrm>
            <a:off x="358775" y="2286000"/>
            <a:ext cx="817562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69309986-3FBA-4205-80D2-E88237E60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2750" y="473075"/>
            <a:ext cx="8077200" cy="9144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Discretionary Benefits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5715BDB1-AE39-4DBF-9941-3A6ABCC013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0850" y="1387475"/>
            <a:ext cx="8077200" cy="4495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Voluntary or optional – part of employment package</a:t>
            </a:r>
          </a:p>
        </p:txBody>
      </p:sp>
      <p:pic>
        <p:nvPicPr>
          <p:cNvPr id="21508" name="Picture 4">
            <a:extLst>
              <a:ext uri="{FF2B5EF4-FFF2-40B4-BE49-F238E27FC236}">
                <a16:creationId xmlns:a16="http://schemas.microsoft.com/office/drawing/2014/main" id="{99D15968-5A60-4C1E-8EF6-241C96D80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7" t="17999" r="34166" b="25999"/>
          <a:stretch>
            <a:fillRect/>
          </a:stretch>
        </p:blipFill>
        <p:spPr bwMode="auto">
          <a:xfrm>
            <a:off x="412750" y="2025650"/>
            <a:ext cx="81153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5CFCD-4692-4979-9345-7BA6DB3B9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A0F45-7396-40C5-8B5A-1E65502A4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Google Classroom and Complete the Ed Puzzle: Employee Benefits</a:t>
            </a:r>
          </a:p>
          <a:p>
            <a:r>
              <a:rPr lang="en-US" dirty="0"/>
              <a:t>Must be completed this hour.</a:t>
            </a:r>
          </a:p>
        </p:txBody>
      </p:sp>
    </p:spTree>
    <p:extLst>
      <p:ext uri="{BB962C8B-B14F-4D97-AF65-F5344CB8AC3E}">
        <p14:creationId xmlns:p14="http://schemas.microsoft.com/office/powerpoint/2010/main" val="426458976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raining seminar presentation">
  <a:themeElements>
    <a:clrScheme name="Training seminar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aining seminar presentation">
      <a:majorFont>
        <a:latin typeface="Copperplate Gothic Ligh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 seminar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seminar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seminar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raining seminar presentation">
  <a:themeElements>
    <a:clrScheme name="1_Training seminar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Training seminar presentation">
      <a:majorFont>
        <a:latin typeface="Copperplate Gothic Ligh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raining seminar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aining seminar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webextensions/webextension1.xml><?xml version="1.0" encoding="utf-8"?>
<we:webextension xmlns:we="http://schemas.microsoft.com/office/webextensions/webextension/2010/11" id="{EE590C04-C964-43F1-B608-F48C9AAF9E43}">
  <we:reference id="wa104218073" version="2.1.0.0" store="en-US" storeType="OMEX"/>
  <we:alternateReferences>
    <we:reference id="wa104218073" version="2.1.0.0" store="wa104218073" storeType="OMEX"/>
  </we:alternateReferences>
  <we:properties>
    <we:property name="appSlideData" value="{&quot;slideId&quot;:324,&quot;confidenceLevel&quot;:2}"/>
    <we:property name="url" value="&quot;free_text_poll/O4ZMnKBbbpIhcDAeOBbvd&quot;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51981</TotalTime>
  <Words>117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Copperplate Gothic Light</vt:lpstr>
      <vt:lpstr>Garamond</vt:lpstr>
      <vt:lpstr>Times New Roman</vt:lpstr>
      <vt:lpstr>Trebuchet MS</vt:lpstr>
      <vt:lpstr>Training seminar presentation</vt:lpstr>
      <vt:lpstr>1_Training seminar presentation</vt:lpstr>
      <vt:lpstr>Chapter 6</vt:lpstr>
      <vt:lpstr>Employee Benefits</vt:lpstr>
      <vt:lpstr>What kind of benefits are offered?</vt:lpstr>
      <vt:lpstr>Employee Benefits</vt:lpstr>
      <vt:lpstr>Two Employee Benefit Classifications</vt:lpstr>
      <vt:lpstr>Statutory Benefits</vt:lpstr>
      <vt:lpstr>Discretionary Benefits</vt:lpstr>
      <vt:lpstr>PowerPoint Presentation</vt:lpstr>
    </vt:vector>
  </TitlesOfParts>
  <Company>UA CALS SFCS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Research</dc:title>
  <dc:creator>FEFE</dc:creator>
  <cp:lastModifiedBy>Cassie Vetter</cp:lastModifiedBy>
  <cp:revision>491</cp:revision>
  <cp:lastPrinted>1601-01-01T00:00:00Z</cp:lastPrinted>
  <dcterms:created xsi:type="dcterms:W3CDTF">2009-05-05T19:33:58Z</dcterms:created>
  <dcterms:modified xsi:type="dcterms:W3CDTF">2024-11-01T19:33:36Z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TC062561681033</vt:lpwstr>
  </property>
</Properties>
</file>